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embeddedFontLst>
    <p:embeddedFont>
      <p:font typeface="Titillium Web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Titillium Web Extra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TitilliumWeb-bold.fntdata"/><Relationship Id="rId23" Type="http://schemas.openxmlformats.org/officeDocument/2006/relationships/font" Target="fonts/TitilliumWe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TitilliumWeb-boldItalic.fntdata"/><Relationship Id="rId25" Type="http://schemas.openxmlformats.org/officeDocument/2006/relationships/font" Target="fonts/TitilliumWeb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Extra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33" Type="http://schemas.openxmlformats.org/officeDocument/2006/relationships/font" Target="fonts/TitilliumWebExtraLight-italic.fntdata"/><Relationship Id="rId10" Type="http://schemas.openxmlformats.org/officeDocument/2006/relationships/slide" Target="slides/slide4.xml"/><Relationship Id="rId32" Type="http://schemas.openxmlformats.org/officeDocument/2006/relationships/font" Target="fonts/TitilliumWebExtra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itilliumWebExtra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0f73a93cf_3_77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40f73a93cf_3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everyone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44002055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4400205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Issue: Jupyter cannot connect to cloud server with MongoClient(); currently contacting support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44fa5fb85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44fa5fb85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sample of my algorithms results so far. As you can see its very effective, only ignoring 4 or 5 points that are considered good data. It works by chunking a file into pulses, generating a smoo</a:t>
            </a:r>
            <a:r>
              <a:rPr lang="en-US"/>
              <a:t>thed graph of each pulse, and removing parts of the pulse that are too different from the smooth graph.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587ada5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587ada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587ad2921_0_71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4587ad29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587ad2921_0_84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4587ad292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587ad47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587ad4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0f73a93cf_12_3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40f73a93cf_1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4fa5fb856_12_18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44fa5fb85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587ad2921_0_6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4587ad29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587ad2921_0_43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4587ad29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587ad2921_0_33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4587ad29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587ad2921_0_116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4587ad292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587ad2921_0_106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4587ad29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librosa data visualization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Task by Member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 made towards the task.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background research - describe it.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coding - show outcomes.</a:t>
            </a:r>
            <a:endParaRPr sz="12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4fa5fb856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4fa5fb856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4fa5fb856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4fa5fb85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96525" y="1089721"/>
            <a:ext cx="77292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grpSp>
        <p:nvGrpSpPr>
          <p:cNvPr id="88" name="Google Shape;88;p14"/>
          <p:cNvGrpSpPr/>
          <p:nvPr/>
        </p:nvGrpSpPr>
        <p:grpSpPr>
          <a:xfrm>
            <a:off x="28550" y="2929018"/>
            <a:ext cx="9094048" cy="3929101"/>
            <a:chOff x="28544" y="3514688"/>
            <a:chExt cx="9094048" cy="1628800"/>
          </a:xfrm>
        </p:grpSpPr>
        <p:sp>
          <p:nvSpPr>
            <p:cNvPr id="89" name="Google Shape;89;p1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28550" y="4479970"/>
            <a:ext cx="9094048" cy="2378148"/>
            <a:chOff x="28544" y="4157632"/>
            <a:chExt cx="9094048" cy="985856"/>
          </a:xfrm>
        </p:grpSpPr>
        <p:sp>
          <p:nvSpPr>
            <p:cNvPr id="123" name="Google Shape;123;p1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/>
          <p:nvPr/>
        </p:nvSpPr>
        <p:spPr>
          <a:xfrm>
            <a:off x="0" y="2973317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-25" y="0"/>
            <a:ext cx="9144000" cy="14516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15"/>
          <p:cNvGrpSpPr/>
          <p:nvPr/>
        </p:nvGrpSpPr>
        <p:grpSpPr>
          <a:xfrm>
            <a:off x="28550" y="5134086"/>
            <a:ext cx="9094048" cy="1724139"/>
            <a:chOff x="28544" y="3514688"/>
            <a:chExt cx="9094048" cy="1628800"/>
          </a:xfrm>
        </p:grpSpPr>
        <p:sp>
          <p:nvSpPr>
            <p:cNvPr id="193" name="Google Shape;193;p1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5"/>
          <p:cNvGrpSpPr/>
          <p:nvPr/>
        </p:nvGrpSpPr>
        <p:grpSpPr>
          <a:xfrm>
            <a:off x="28550" y="5814664"/>
            <a:ext cx="9094048" cy="1043561"/>
            <a:chOff x="28544" y="4157632"/>
            <a:chExt cx="9094048" cy="985856"/>
          </a:xfrm>
        </p:grpSpPr>
        <p:sp>
          <p:nvSpPr>
            <p:cNvPr id="227" name="Google Shape;227;p1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5"/>
          <p:cNvSpPr/>
          <p:nvPr/>
        </p:nvSpPr>
        <p:spPr>
          <a:xfrm>
            <a:off x="0" y="4772000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 txBox="1"/>
          <p:nvPr>
            <p:ph type="title"/>
          </p:nvPr>
        </p:nvSpPr>
        <p:spPr>
          <a:xfrm>
            <a:off x="739675" y="535000"/>
            <a:ext cx="76860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739675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6" name="Google Shape;296;p15"/>
          <p:cNvSpPr txBox="1"/>
          <p:nvPr>
            <p:ph idx="2" type="body"/>
          </p:nvPr>
        </p:nvSpPr>
        <p:spPr>
          <a:xfrm>
            <a:off x="4694997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4985150" y="200"/>
            <a:ext cx="4158900" cy="68580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6"/>
          <p:cNvSpPr txBox="1"/>
          <p:nvPr>
            <p:ph type="title"/>
          </p:nvPr>
        </p:nvSpPr>
        <p:spPr>
          <a:xfrm>
            <a:off x="452724" y="827893"/>
            <a:ext cx="39852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452727" y="1883571"/>
            <a:ext cx="39852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 flipH="1" rot="10800000">
            <a:off x="-25" y="1439200"/>
            <a:ext cx="9144000" cy="54188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669850" y="2476000"/>
            <a:ext cx="5804400" cy="3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0" y="534917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ctrTitle"/>
          </p:nvPr>
        </p:nvSpPr>
        <p:spPr>
          <a:xfrm>
            <a:off x="448270" y="891923"/>
            <a:ext cx="7772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448270" y="2113513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grpSp>
        <p:nvGrpSpPr>
          <p:cNvPr id="311" name="Google Shape;311;p18"/>
          <p:cNvGrpSpPr/>
          <p:nvPr/>
        </p:nvGrpSpPr>
        <p:grpSpPr>
          <a:xfrm>
            <a:off x="28550" y="2929018"/>
            <a:ext cx="9094048" cy="3929101"/>
            <a:chOff x="28544" y="3514688"/>
            <a:chExt cx="9094048" cy="1628800"/>
          </a:xfrm>
        </p:grpSpPr>
        <p:sp>
          <p:nvSpPr>
            <p:cNvPr id="312" name="Google Shape;312;p1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8"/>
          <p:cNvGrpSpPr/>
          <p:nvPr/>
        </p:nvGrpSpPr>
        <p:grpSpPr>
          <a:xfrm>
            <a:off x="28550" y="4479970"/>
            <a:ext cx="9094048" cy="2378148"/>
            <a:chOff x="28544" y="4157632"/>
            <a:chExt cx="9094048" cy="985856"/>
          </a:xfrm>
        </p:grpSpPr>
        <p:sp>
          <p:nvSpPr>
            <p:cNvPr id="346" name="Google Shape;346;p1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/>
          <p:nvPr/>
        </p:nvSpPr>
        <p:spPr>
          <a:xfrm>
            <a:off x="-25" y="0"/>
            <a:ext cx="9144000" cy="14516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9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28550" y="5134086"/>
            <a:ext cx="9094048" cy="1724139"/>
            <a:chOff x="28544" y="3514688"/>
            <a:chExt cx="9094048" cy="1628800"/>
          </a:xfrm>
        </p:grpSpPr>
        <p:sp>
          <p:nvSpPr>
            <p:cNvPr id="416" name="Google Shape;416;p1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28550" y="5814664"/>
            <a:ext cx="9094048" cy="1043561"/>
            <a:chOff x="28544" y="4157632"/>
            <a:chExt cx="9094048" cy="985856"/>
          </a:xfrm>
        </p:grpSpPr>
        <p:sp>
          <p:nvSpPr>
            <p:cNvPr id="450" name="Google Shape;450;p1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0" y="4772000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9"/>
          <p:cNvSpPr txBox="1"/>
          <p:nvPr>
            <p:ph type="title"/>
          </p:nvPr>
        </p:nvSpPr>
        <p:spPr>
          <a:xfrm>
            <a:off x="739675" y="535000"/>
            <a:ext cx="76860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518" name="Google Shape;518;p19"/>
          <p:cNvSpPr txBox="1"/>
          <p:nvPr>
            <p:ph idx="1" type="body"/>
          </p:nvPr>
        </p:nvSpPr>
        <p:spPr>
          <a:xfrm>
            <a:off x="739680" y="1536704"/>
            <a:ext cx="76860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/>
          <p:nvPr/>
        </p:nvSpPr>
        <p:spPr>
          <a:xfrm>
            <a:off x="-25" y="0"/>
            <a:ext cx="9144000" cy="14516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1"/>
          <p:cNvGrpSpPr/>
          <p:nvPr/>
        </p:nvGrpSpPr>
        <p:grpSpPr>
          <a:xfrm>
            <a:off x="28550" y="5134086"/>
            <a:ext cx="9094048" cy="1724139"/>
            <a:chOff x="28544" y="3514688"/>
            <a:chExt cx="9094048" cy="1628800"/>
          </a:xfrm>
        </p:grpSpPr>
        <p:sp>
          <p:nvSpPr>
            <p:cNvPr id="524" name="Google Shape;524;p21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28550" y="5814664"/>
            <a:ext cx="9094048" cy="1043561"/>
            <a:chOff x="28544" y="4157632"/>
            <a:chExt cx="9094048" cy="985856"/>
          </a:xfrm>
        </p:grpSpPr>
        <p:sp>
          <p:nvSpPr>
            <p:cNvPr id="558" name="Google Shape;558;p21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21"/>
          <p:cNvSpPr/>
          <p:nvPr/>
        </p:nvSpPr>
        <p:spPr>
          <a:xfrm>
            <a:off x="0" y="4772000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1"/>
          <p:cNvSpPr txBox="1"/>
          <p:nvPr>
            <p:ph type="title"/>
          </p:nvPr>
        </p:nvSpPr>
        <p:spPr>
          <a:xfrm>
            <a:off x="739675" y="535000"/>
            <a:ext cx="76860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26" name="Google Shape;626;p21"/>
          <p:cNvSpPr txBox="1"/>
          <p:nvPr>
            <p:ph idx="1" type="body"/>
          </p:nvPr>
        </p:nvSpPr>
        <p:spPr>
          <a:xfrm>
            <a:off x="739675" y="1647831"/>
            <a:ext cx="2477400" cy="3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2" type="body"/>
          </p:nvPr>
        </p:nvSpPr>
        <p:spPr>
          <a:xfrm>
            <a:off x="3344038" y="1647831"/>
            <a:ext cx="2477400" cy="3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8" name="Google Shape;628;p21"/>
          <p:cNvSpPr txBox="1"/>
          <p:nvPr>
            <p:ph idx="3" type="body"/>
          </p:nvPr>
        </p:nvSpPr>
        <p:spPr>
          <a:xfrm>
            <a:off x="5948402" y="1647831"/>
            <a:ext cx="2477400" cy="3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"/>
          <p:cNvSpPr/>
          <p:nvPr/>
        </p:nvSpPr>
        <p:spPr>
          <a:xfrm>
            <a:off x="-175" y="0"/>
            <a:ext cx="9144000" cy="6858000"/>
          </a:xfrm>
          <a:prstGeom prst="frame">
            <a:avLst>
              <a:gd fmla="val 5397" name="adj1"/>
            </a:avLst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2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25" y="-15833"/>
            <a:ext cx="9144000" cy="10976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/>
          <p:nvPr>
            <p:ph type="title"/>
          </p:nvPr>
        </p:nvSpPr>
        <p:spPr>
          <a:xfrm>
            <a:off x="739675" y="-1"/>
            <a:ext cx="7686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36" name="Google Shape;636;p23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"/>
          <p:cNvSpPr/>
          <p:nvPr/>
        </p:nvSpPr>
        <p:spPr>
          <a:xfrm>
            <a:off x="-25" y="0"/>
            <a:ext cx="9144000" cy="14516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24"/>
          <p:cNvGrpSpPr/>
          <p:nvPr/>
        </p:nvGrpSpPr>
        <p:grpSpPr>
          <a:xfrm>
            <a:off x="28550" y="5134086"/>
            <a:ext cx="9094048" cy="1724139"/>
            <a:chOff x="28544" y="3514688"/>
            <a:chExt cx="9094048" cy="1628800"/>
          </a:xfrm>
        </p:grpSpPr>
        <p:sp>
          <p:nvSpPr>
            <p:cNvPr id="640" name="Google Shape;640;p2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28550" y="5814664"/>
            <a:ext cx="9094048" cy="1043561"/>
            <a:chOff x="28544" y="4157632"/>
            <a:chExt cx="9094048" cy="985856"/>
          </a:xfrm>
        </p:grpSpPr>
        <p:sp>
          <p:nvSpPr>
            <p:cNvPr id="674" name="Google Shape;674;p2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24"/>
          <p:cNvSpPr/>
          <p:nvPr/>
        </p:nvSpPr>
        <p:spPr>
          <a:xfrm>
            <a:off x="0" y="4772000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4"/>
          <p:cNvSpPr txBox="1"/>
          <p:nvPr>
            <p:ph type="title"/>
          </p:nvPr>
        </p:nvSpPr>
        <p:spPr>
          <a:xfrm>
            <a:off x="739675" y="535000"/>
            <a:ext cx="76860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742" name="Google Shape;742;p24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5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5" name="Google Shape;745;p25"/>
          <p:cNvGrpSpPr/>
          <p:nvPr/>
        </p:nvGrpSpPr>
        <p:grpSpPr>
          <a:xfrm>
            <a:off x="28550" y="5134086"/>
            <a:ext cx="9094048" cy="1724139"/>
            <a:chOff x="28544" y="3514688"/>
            <a:chExt cx="9094048" cy="1628800"/>
          </a:xfrm>
        </p:grpSpPr>
        <p:sp>
          <p:nvSpPr>
            <p:cNvPr id="746" name="Google Shape;746;p2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25"/>
          <p:cNvGrpSpPr/>
          <p:nvPr/>
        </p:nvGrpSpPr>
        <p:grpSpPr>
          <a:xfrm>
            <a:off x="28550" y="5814664"/>
            <a:ext cx="9094048" cy="1043561"/>
            <a:chOff x="28544" y="4157632"/>
            <a:chExt cx="9094048" cy="985856"/>
          </a:xfrm>
        </p:grpSpPr>
        <p:sp>
          <p:nvSpPr>
            <p:cNvPr id="780" name="Google Shape;780;p2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25"/>
          <p:cNvSpPr/>
          <p:nvPr/>
        </p:nvSpPr>
        <p:spPr>
          <a:xfrm>
            <a:off x="0" y="4772000"/>
            <a:ext cx="9144000" cy="1724075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6"/>
          <p:cNvSpPr/>
          <p:nvPr/>
        </p:nvSpPr>
        <p:spPr>
          <a:xfrm>
            <a:off x="-25" y="5772000"/>
            <a:ext cx="9144000" cy="10860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6"/>
          <p:cNvSpPr txBox="1"/>
          <p:nvPr>
            <p:ph idx="1" type="body"/>
          </p:nvPr>
        </p:nvSpPr>
        <p:spPr>
          <a:xfrm>
            <a:off x="553650" y="5994936"/>
            <a:ext cx="80367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E86B6"/>
              </a:buClr>
              <a:buSzPts val="1400"/>
              <a:buFont typeface="Titillium Web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/>
        </p:txBody>
      </p:sp>
      <p:sp>
        <p:nvSpPr>
          <p:cNvPr id="850" name="Google Shape;850;p26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4000" u="none" cap="small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9373" y="6237490"/>
            <a:ext cx="2016601" cy="5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6857984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739675" y="535000"/>
            <a:ext cx="76860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39680" y="1536704"/>
            <a:ext cx="76860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7"/>
          <p:cNvSpPr txBox="1"/>
          <p:nvPr>
            <p:ph type="ctrTitle"/>
          </p:nvPr>
        </p:nvSpPr>
        <p:spPr>
          <a:xfrm>
            <a:off x="696525" y="1089724"/>
            <a:ext cx="77292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Bat Echolocation Detection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</p:txBody>
      </p:sp>
      <p:sp>
        <p:nvSpPr>
          <p:cNvPr id="856" name="Google Shape;856;p27"/>
          <p:cNvSpPr txBox="1"/>
          <p:nvPr/>
        </p:nvSpPr>
        <p:spPr>
          <a:xfrm>
            <a:off x="1692075" y="3871250"/>
            <a:ext cx="57939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Bety Rostandy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(brostandy)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Hadi Soufi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(HadiSoufi)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Kevin Keomalaythong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(kkeomalaythong) 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Thien Le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(InsertGithubUsernameHere)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Yang Peng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(yangp18)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CSC 505 | 11.02.2018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Progress Report 3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t/>
            </a:r>
            <a:endParaRPr sz="3200">
              <a:solidFill>
                <a:srgbClr val="888888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57" name="Google Shape;857;p27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350" y="5431050"/>
            <a:ext cx="2364650" cy="1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/>
          <p:nvPr>
            <p:ph type="title"/>
          </p:nvPr>
        </p:nvSpPr>
        <p:spPr>
          <a:xfrm>
            <a:off x="739675" y="179525"/>
            <a:ext cx="76860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Database Implementation Progress - Kevin</a:t>
            </a:r>
            <a:endParaRPr/>
          </a:p>
        </p:txBody>
      </p:sp>
      <p:pic>
        <p:nvPicPr>
          <p:cNvPr id="968" name="Google Shape;9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0" y="1531925"/>
            <a:ext cx="4908701" cy="224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44601"/>
            <a:ext cx="4908695" cy="246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500" y="1531917"/>
            <a:ext cx="3778102" cy="254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500" y="4244588"/>
            <a:ext cx="3778101" cy="236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7"/>
          <p:cNvSpPr txBox="1"/>
          <p:nvPr>
            <p:ph type="title"/>
          </p:nvPr>
        </p:nvSpPr>
        <p:spPr>
          <a:xfrm>
            <a:off x="729000" y="40995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Noise removal</a:t>
            </a:r>
            <a:endParaRPr/>
          </a:p>
        </p:txBody>
      </p:sp>
      <p:pic>
        <p:nvPicPr>
          <p:cNvPr id="977" name="Google Shape;9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5650"/>
            <a:ext cx="8839200" cy="370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8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  <p:pic>
        <p:nvPicPr>
          <p:cNvPr id="983" name="Google Shape;983;p38"/>
          <p:cNvPicPr preferRelativeResize="0"/>
          <p:nvPr/>
        </p:nvPicPr>
        <p:blipFill rotWithShape="1">
          <a:blip r:embed="rId3">
            <a:alphaModFix/>
          </a:blip>
          <a:srcRect b="5132" l="4209" r="62490" t="0"/>
          <a:stretch/>
        </p:blipFill>
        <p:spPr>
          <a:xfrm>
            <a:off x="6641576" y="758200"/>
            <a:ext cx="2350024" cy="26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8"/>
          <p:cNvPicPr preferRelativeResize="0"/>
          <p:nvPr/>
        </p:nvPicPr>
        <p:blipFill rotWithShape="1">
          <a:blip r:embed="rId4">
            <a:alphaModFix/>
          </a:blip>
          <a:srcRect b="13778" l="24631" r="31179" t="0"/>
          <a:stretch/>
        </p:blipFill>
        <p:spPr>
          <a:xfrm>
            <a:off x="3600775" y="839801"/>
            <a:ext cx="2421601" cy="2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76" y="3627901"/>
            <a:ext cx="5390825" cy="296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38"/>
          <p:cNvSpPr txBox="1"/>
          <p:nvPr>
            <p:ph idx="1" type="body"/>
          </p:nvPr>
        </p:nvSpPr>
        <p:spPr>
          <a:xfrm>
            <a:off x="739678" y="1536700"/>
            <a:ext cx="26988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2nd Derivative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DBSCAN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Graph shape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type="title"/>
          </p:nvPr>
        </p:nvSpPr>
        <p:spPr>
          <a:xfrm>
            <a:off x="407225" y="535000"/>
            <a:ext cx="801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Clustering 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992" name="Google Shape;992;p3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3" name="Google Shape;993;p39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39"/>
          <p:cNvSpPr txBox="1"/>
          <p:nvPr/>
        </p:nvSpPr>
        <p:spPr>
          <a:xfrm>
            <a:off x="217275" y="1444900"/>
            <a:ext cx="8463300" cy="4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</a:t>
            </a: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 mean, sd and 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five number summary of dy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	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5" name="Google Shape;9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387" y="2489675"/>
            <a:ext cx="5578989" cy="43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75" y="3644036"/>
            <a:ext cx="2599500" cy="2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898" y="1521097"/>
            <a:ext cx="4648248" cy="9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0"/>
          <p:cNvSpPr txBox="1"/>
          <p:nvPr>
            <p:ph type="title"/>
          </p:nvPr>
        </p:nvSpPr>
        <p:spPr>
          <a:xfrm>
            <a:off x="407225" y="535000"/>
            <a:ext cx="801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Clustering 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1003" name="Google Shape;1003;p4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04" name="Google Shape;1004;p40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40"/>
          <p:cNvSpPr txBox="1"/>
          <p:nvPr/>
        </p:nvSpPr>
        <p:spPr>
          <a:xfrm>
            <a:off x="152400" y="1418250"/>
            <a:ext cx="8680500" cy="4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order to detect the curvature and get a more robust clustering results, use the resistant features --- Q1 Median Q3 of dy and dy2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	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06" name="Google Shape;10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00" y="3725123"/>
            <a:ext cx="2580624" cy="205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050" y="2324575"/>
            <a:ext cx="5410826" cy="44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54" y="2349150"/>
            <a:ext cx="3612979" cy="9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1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1014" name="Google Shape;1014;p41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Complete noise removal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Have a live database and website that can talk to each other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Further statistical analysis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2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0" name="Google Shape;1020;p42"/>
          <p:cNvSpPr txBox="1"/>
          <p:nvPr>
            <p:ph type="title"/>
          </p:nvPr>
        </p:nvSpPr>
        <p:spPr>
          <a:xfrm>
            <a:off x="452724" y="1062552"/>
            <a:ext cx="39852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THANKS!</a:t>
            </a:r>
            <a:endParaRPr b="0" i="0" sz="60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1021" name="Google Shape;1021;p42"/>
          <p:cNvSpPr txBox="1"/>
          <p:nvPr>
            <p:ph idx="1" type="body"/>
          </p:nvPr>
        </p:nvSpPr>
        <p:spPr>
          <a:xfrm>
            <a:off x="452727" y="2622967"/>
            <a:ext cx="39852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0" i="0" sz="24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22" name="Google Shape;1022;p42"/>
          <p:cNvPicPr preferRelativeResize="0"/>
          <p:nvPr/>
        </p:nvPicPr>
        <p:blipFill rotWithShape="1">
          <a:blip r:embed="rId3">
            <a:alphaModFix/>
          </a:blip>
          <a:srcRect b="0" l="49444" r="15367" t="0"/>
          <a:stretch/>
        </p:blipFill>
        <p:spPr>
          <a:xfrm>
            <a:off x="5546725" y="726500"/>
            <a:ext cx="3039850" cy="539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2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8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What data do we have?</a:t>
            </a:r>
            <a:r>
              <a:rPr lang="en-US"/>
              <a:t>                                        </a:t>
            </a:r>
            <a:r>
              <a:rPr lang="en-US" sz="2400"/>
              <a:t>               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64" name="Google Shape;864;p28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5" name="Google Shape;865;p28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723" y="1444888"/>
            <a:ext cx="3384800" cy="26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00" y="1444900"/>
            <a:ext cx="4628324" cy="453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871" y="4498720"/>
            <a:ext cx="3957728" cy="1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9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How does the bio-specialist label zc file?</a:t>
            </a:r>
            <a:r>
              <a:rPr lang="en-US"/>
              <a:t>                                     </a:t>
            </a:r>
            <a:r>
              <a:rPr lang="en-US" sz="2400"/>
              <a:t>               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74" name="Google Shape;874;p2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5" name="Google Shape;875;p29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29"/>
          <p:cNvSpPr txBox="1"/>
          <p:nvPr/>
        </p:nvSpPr>
        <p:spPr>
          <a:xfrm>
            <a:off x="154975" y="1527950"/>
            <a:ext cx="8775000" cy="4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Empirical Rule: If a zero-crossing contains at least one abnormal call(pulse), for example social call, then the zc file will be labeled as “social”.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e.g. Social labeled zc file:</a:t>
            </a:r>
            <a:endParaRPr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877" name="Google Shape;8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00" y="3277700"/>
            <a:ext cx="2434025" cy="1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000" y="3277700"/>
            <a:ext cx="28765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0"/>
          <p:cNvSpPr txBox="1"/>
          <p:nvPr>
            <p:ph type="title"/>
          </p:nvPr>
        </p:nvSpPr>
        <p:spPr>
          <a:xfrm>
            <a:off x="739675" y="535000"/>
            <a:ext cx="7686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84" name="Google Shape;884;p3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5" name="Google Shape;885;p30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0"/>
          <p:cNvSpPr txBox="1"/>
          <p:nvPr/>
        </p:nvSpPr>
        <p:spPr>
          <a:xfrm>
            <a:off x="139375" y="1540075"/>
            <a:ext cx="8903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Improved noise removal method by controlling average dy for each pulse.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Generalized</a:t>
            </a: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 calls visualization for multiple clustering.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7" name="Google Shape;8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1" y="2563700"/>
            <a:ext cx="5890749" cy="1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422675"/>
            <a:ext cx="5890751" cy="16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025" y="2944700"/>
            <a:ext cx="2948449" cy="237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1"/>
          <p:cNvSpPr txBox="1"/>
          <p:nvPr>
            <p:ph type="title"/>
          </p:nvPr>
        </p:nvSpPr>
        <p:spPr>
          <a:xfrm>
            <a:off x="739675" y="535000"/>
            <a:ext cx="7686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95" name="Google Shape;895;p31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6" name="Google Shape;896;p31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31"/>
          <p:cNvSpPr txBox="1"/>
          <p:nvPr/>
        </p:nvSpPr>
        <p:spPr>
          <a:xfrm>
            <a:off x="139375" y="1540075"/>
            <a:ext cx="89031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Bulk import  and processing from a directory and return all the noise-removed calls: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Ex: 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\\2018\\cell-75\\20180715\\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124 zero-crossing files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Extracted 1096 valid calls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8" name="Google Shape;8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352" y="2394725"/>
            <a:ext cx="5051800" cy="4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/>
          <p:nvPr>
            <p:ph type="title"/>
          </p:nvPr>
        </p:nvSpPr>
        <p:spPr>
          <a:xfrm>
            <a:off x="739675" y="535000"/>
            <a:ext cx="7686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904" name="Google Shape;904;p32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5" name="Google Shape;905;p32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32"/>
          <p:cNvSpPr txBox="1"/>
          <p:nvPr/>
        </p:nvSpPr>
        <p:spPr>
          <a:xfrm>
            <a:off x="139375" y="1540075"/>
            <a:ext cx="89031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Statistical Analysis for valid calls got from bulk processing: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a dot in a valid call:   x-axis---time(s), y-axis---frequency(kHz)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order to detect the call trend, use dy = First differencing of frequency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7" name="Google Shape;9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50" y="3781100"/>
            <a:ext cx="4159825" cy="27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281" y="3781100"/>
            <a:ext cx="3980220" cy="27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673" y="1435825"/>
            <a:ext cx="1947877" cy="16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3"/>
          <p:cNvSpPr txBox="1"/>
          <p:nvPr>
            <p:ph type="title"/>
          </p:nvPr>
        </p:nvSpPr>
        <p:spPr>
          <a:xfrm>
            <a:off x="407225" y="535000"/>
            <a:ext cx="80184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>
                <a:solidFill>
                  <a:schemeClr val="lt1"/>
                </a:solidFill>
              </a:rPr>
              <a:t>Progress</a:t>
            </a:r>
            <a:r>
              <a:rPr lang="en-US"/>
              <a:t> - Yang P</a:t>
            </a:r>
            <a:endParaRPr b="0" i="0" sz="30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915" name="Google Shape;915;p33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16" name="Google Shape;916;p33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3"/>
          <p:cNvSpPr txBox="1"/>
          <p:nvPr/>
        </p:nvSpPr>
        <p:spPr>
          <a:xfrm>
            <a:off x="407225" y="1342050"/>
            <a:ext cx="8273400" cy="4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order to detect the curvature, use dy2= Second differencing of frequency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18" name="Google Shape;9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600" y="2675150"/>
            <a:ext cx="4521700" cy="31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4"/>
          <p:cNvSpPr txBox="1"/>
          <p:nvPr>
            <p:ph type="title"/>
          </p:nvPr>
        </p:nvSpPr>
        <p:spPr>
          <a:xfrm>
            <a:off x="739675" y="778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Multiprocessing Progress- Bety</a:t>
            </a:r>
            <a:endParaRPr/>
          </a:p>
        </p:txBody>
      </p:sp>
      <p:pic>
        <p:nvPicPr>
          <p:cNvPr id="924" name="Google Shape;9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500"/>
            <a:ext cx="8839198" cy="398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50" y="1609675"/>
            <a:ext cx="8741650" cy="4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5"/>
          <p:cNvSpPr txBox="1"/>
          <p:nvPr>
            <p:ph type="title"/>
          </p:nvPr>
        </p:nvSpPr>
        <p:spPr>
          <a:xfrm>
            <a:off x="739675" y="535000"/>
            <a:ext cx="7686000" cy="10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Platform Progress</a:t>
            </a:r>
            <a:r>
              <a:rPr lang="en-US">
                <a:solidFill>
                  <a:schemeClr val="lt1"/>
                </a:solidFill>
              </a:rPr>
              <a:t> - Thien Le </a:t>
            </a:r>
            <a:endParaRPr sz="1400"/>
          </a:p>
        </p:txBody>
      </p:sp>
      <p:grpSp>
        <p:nvGrpSpPr>
          <p:cNvPr id="931" name="Google Shape;931;p35"/>
          <p:cNvGrpSpPr/>
          <p:nvPr/>
        </p:nvGrpSpPr>
        <p:grpSpPr>
          <a:xfrm>
            <a:off x="829087" y="1595350"/>
            <a:ext cx="7475212" cy="5033176"/>
            <a:chOff x="834537" y="1579900"/>
            <a:chExt cx="7475212" cy="5033176"/>
          </a:xfrm>
        </p:grpSpPr>
        <p:pic>
          <p:nvPicPr>
            <p:cNvPr id="932" name="Google Shape;932;p35"/>
            <p:cNvPicPr preferRelativeResize="0"/>
            <p:nvPr/>
          </p:nvPicPr>
          <p:blipFill rotWithShape="1">
            <a:blip r:embed="rId3">
              <a:alphaModFix/>
            </a:blip>
            <a:srcRect b="0" l="228" r="228" t="0"/>
            <a:stretch/>
          </p:blipFill>
          <p:spPr>
            <a:xfrm>
              <a:off x="834537" y="203467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3" name="Google Shape;933;p35"/>
            <p:cNvSpPr txBox="1"/>
            <p:nvPr/>
          </p:nvSpPr>
          <p:spPr>
            <a:xfrm>
              <a:off x="4388148" y="1579900"/>
              <a:ext cx="392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Load the .csv file into the website</a:t>
              </a: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839624" y="1595350"/>
            <a:ext cx="7475203" cy="5033176"/>
            <a:chOff x="845074" y="1579900"/>
            <a:chExt cx="7475203" cy="5033176"/>
          </a:xfrm>
        </p:grpSpPr>
        <p:pic>
          <p:nvPicPr>
            <p:cNvPr id="935" name="Google Shape;935;p35"/>
            <p:cNvPicPr preferRelativeResize="0"/>
            <p:nvPr/>
          </p:nvPicPr>
          <p:blipFill rotWithShape="1">
            <a:blip r:embed="rId4">
              <a:alphaModFix/>
            </a:blip>
            <a:srcRect b="0" l="228" r="228" t="0"/>
            <a:stretch/>
          </p:blipFill>
          <p:spPr>
            <a:xfrm>
              <a:off x="845074" y="203467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35"/>
            <p:cNvSpPr txBox="1"/>
            <p:nvPr/>
          </p:nvSpPr>
          <p:spPr>
            <a:xfrm>
              <a:off x="5059577" y="1579900"/>
              <a:ext cx="3260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Table to Interactive chart</a:t>
              </a:r>
              <a:endParaRPr/>
            </a:p>
          </p:txBody>
        </p:sp>
      </p:grpSp>
      <p:grpSp>
        <p:nvGrpSpPr>
          <p:cNvPr id="937" name="Google Shape;937;p35"/>
          <p:cNvGrpSpPr/>
          <p:nvPr/>
        </p:nvGrpSpPr>
        <p:grpSpPr>
          <a:xfrm>
            <a:off x="839624" y="1595350"/>
            <a:ext cx="7475203" cy="5033176"/>
            <a:chOff x="845074" y="1579900"/>
            <a:chExt cx="7475203" cy="5033176"/>
          </a:xfrm>
        </p:grpSpPr>
        <p:pic>
          <p:nvPicPr>
            <p:cNvPr id="938" name="Google Shape;938;p35"/>
            <p:cNvPicPr preferRelativeResize="0"/>
            <p:nvPr/>
          </p:nvPicPr>
          <p:blipFill rotWithShape="1">
            <a:blip r:embed="rId5">
              <a:alphaModFix/>
            </a:blip>
            <a:srcRect b="0" l="228" r="228" t="0"/>
            <a:stretch/>
          </p:blipFill>
          <p:spPr>
            <a:xfrm>
              <a:off x="845074" y="203467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" name="Google Shape;939;p35"/>
            <p:cNvSpPr txBox="1"/>
            <p:nvPr/>
          </p:nvSpPr>
          <p:spPr>
            <a:xfrm>
              <a:off x="5059577" y="1579900"/>
              <a:ext cx="3260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categorized the data</a:t>
              </a:r>
              <a:endParaRPr/>
            </a:p>
          </p:txBody>
        </p:sp>
      </p:grpSp>
      <p:grpSp>
        <p:nvGrpSpPr>
          <p:cNvPr id="940" name="Google Shape;940;p35"/>
          <p:cNvGrpSpPr/>
          <p:nvPr/>
        </p:nvGrpSpPr>
        <p:grpSpPr>
          <a:xfrm>
            <a:off x="839624" y="1595350"/>
            <a:ext cx="7475203" cy="5033176"/>
            <a:chOff x="845074" y="1579900"/>
            <a:chExt cx="7475203" cy="5033176"/>
          </a:xfrm>
        </p:grpSpPr>
        <p:pic>
          <p:nvPicPr>
            <p:cNvPr id="941" name="Google Shape;941;p35"/>
            <p:cNvPicPr preferRelativeResize="0"/>
            <p:nvPr/>
          </p:nvPicPr>
          <p:blipFill rotWithShape="1">
            <a:blip r:embed="rId6">
              <a:alphaModFix/>
            </a:blip>
            <a:srcRect b="0" l="228" r="228" t="0"/>
            <a:stretch/>
          </p:blipFill>
          <p:spPr>
            <a:xfrm>
              <a:off x="845074" y="203467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35"/>
            <p:cNvSpPr txBox="1"/>
            <p:nvPr/>
          </p:nvSpPr>
          <p:spPr>
            <a:xfrm>
              <a:off x="5059577" y="1579900"/>
              <a:ext cx="3260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Interact with the data</a:t>
              </a:r>
              <a:endParaRPr/>
            </a:p>
          </p:txBody>
        </p:sp>
      </p:grpSp>
      <p:grpSp>
        <p:nvGrpSpPr>
          <p:cNvPr id="943" name="Google Shape;943;p35"/>
          <p:cNvGrpSpPr/>
          <p:nvPr/>
        </p:nvGrpSpPr>
        <p:grpSpPr>
          <a:xfrm>
            <a:off x="839624" y="1587625"/>
            <a:ext cx="7475226" cy="5033176"/>
            <a:chOff x="845074" y="1572175"/>
            <a:chExt cx="7475226" cy="5033176"/>
          </a:xfrm>
        </p:grpSpPr>
        <p:pic>
          <p:nvPicPr>
            <p:cNvPr id="944" name="Google Shape;944;p35"/>
            <p:cNvPicPr preferRelativeResize="0"/>
            <p:nvPr/>
          </p:nvPicPr>
          <p:blipFill rotWithShape="1">
            <a:blip r:embed="rId7">
              <a:alphaModFix/>
            </a:blip>
            <a:srcRect b="0" l="563" r="573" t="0"/>
            <a:stretch/>
          </p:blipFill>
          <p:spPr>
            <a:xfrm>
              <a:off x="845074" y="2026950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35"/>
            <p:cNvSpPr txBox="1"/>
            <p:nvPr/>
          </p:nvSpPr>
          <p:spPr>
            <a:xfrm>
              <a:off x="4352200" y="1572175"/>
              <a:ext cx="39681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Display the Graph based on user input</a:t>
              </a:r>
              <a:endParaRPr/>
            </a:p>
          </p:txBody>
        </p:sp>
      </p:grpSp>
      <p:grpSp>
        <p:nvGrpSpPr>
          <p:cNvPr id="946" name="Google Shape;946;p35"/>
          <p:cNvGrpSpPr/>
          <p:nvPr/>
        </p:nvGrpSpPr>
        <p:grpSpPr>
          <a:xfrm>
            <a:off x="839624" y="1579900"/>
            <a:ext cx="7475301" cy="5033176"/>
            <a:chOff x="845074" y="1564450"/>
            <a:chExt cx="7475301" cy="5033176"/>
          </a:xfrm>
        </p:grpSpPr>
        <p:pic>
          <p:nvPicPr>
            <p:cNvPr id="947" name="Google Shape;947;p35"/>
            <p:cNvPicPr preferRelativeResize="0"/>
            <p:nvPr/>
          </p:nvPicPr>
          <p:blipFill rotWithShape="1">
            <a:blip r:embed="rId8">
              <a:alphaModFix/>
            </a:blip>
            <a:srcRect b="0" l="228" r="228" t="0"/>
            <a:stretch/>
          </p:blipFill>
          <p:spPr>
            <a:xfrm>
              <a:off x="845074" y="201922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35"/>
            <p:cNvSpPr txBox="1"/>
            <p:nvPr/>
          </p:nvSpPr>
          <p:spPr>
            <a:xfrm>
              <a:off x="3572875" y="1564450"/>
              <a:ext cx="4747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Display the Graph based on user input -2015</a:t>
              </a:r>
              <a:endParaRPr/>
            </a:p>
          </p:txBody>
        </p:sp>
      </p:grpSp>
      <p:grpSp>
        <p:nvGrpSpPr>
          <p:cNvPr id="949" name="Google Shape;949;p35"/>
          <p:cNvGrpSpPr/>
          <p:nvPr/>
        </p:nvGrpSpPr>
        <p:grpSpPr>
          <a:xfrm>
            <a:off x="839624" y="1579900"/>
            <a:ext cx="7475301" cy="5033176"/>
            <a:chOff x="845074" y="1564450"/>
            <a:chExt cx="7475301" cy="5033176"/>
          </a:xfrm>
        </p:grpSpPr>
        <p:pic>
          <p:nvPicPr>
            <p:cNvPr id="950" name="Google Shape;950;p35"/>
            <p:cNvPicPr preferRelativeResize="0"/>
            <p:nvPr/>
          </p:nvPicPr>
          <p:blipFill rotWithShape="1">
            <a:blip r:embed="rId9">
              <a:alphaModFix/>
            </a:blip>
            <a:srcRect b="0" l="228" r="228" t="0"/>
            <a:stretch/>
          </p:blipFill>
          <p:spPr>
            <a:xfrm>
              <a:off x="845074" y="201922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Google Shape;951;p35"/>
            <p:cNvSpPr txBox="1"/>
            <p:nvPr/>
          </p:nvSpPr>
          <p:spPr>
            <a:xfrm>
              <a:off x="3572875" y="1564450"/>
              <a:ext cx="4747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Display the Graph based on user input -2016</a:t>
              </a:r>
              <a:endParaRPr/>
            </a:p>
          </p:txBody>
        </p:sp>
      </p:grpSp>
      <p:grpSp>
        <p:nvGrpSpPr>
          <p:cNvPr id="952" name="Google Shape;952;p35"/>
          <p:cNvGrpSpPr/>
          <p:nvPr/>
        </p:nvGrpSpPr>
        <p:grpSpPr>
          <a:xfrm>
            <a:off x="839624" y="1595350"/>
            <a:ext cx="7475301" cy="5033176"/>
            <a:chOff x="845074" y="1579900"/>
            <a:chExt cx="7475301" cy="5033176"/>
          </a:xfrm>
        </p:grpSpPr>
        <p:pic>
          <p:nvPicPr>
            <p:cNvPr id="953" name="Google Shape;953;p35"/>
            <p:cNvPicPr preferRelativeResize="0"/>
            <p:nvPr/>
          </p:nvPicPr>
          <p:blipFill rotWithShape="1">
            <a:blip r:embed="rId10">
              <a:alphaModFix/>
            </a:blip>
            <a:srcRect b="0" l="228" r="228" t="0"/>
            <a:stretch/>
          </p:blipFill>
          <p:spPr>
            <a:xfrm>
              <a:off x="845074" y="2034675"/>
              <a:ext cx="7474925" cy="457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p35"/>
            <p:cNvSpPr txBox="1"/>
            <p:nvPr/>
          </p:nvSpPr>
          <p:spPr>
            <a:xfrm>
              <a:off x="3572875" y="1579900"/>
              <a:ext cx="4747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Display the Graph based on user input -2017</a:t>
              </a:r>
              <a:endParaRPr/>
            </a:p>
          </p:txBody>
        </p:sp>
      </p:grpSp>
      <p:grpSp>
        <p:nvGrpSpPr>
          <p:cNvPr id="955" name="Google Shape;955;p35"/>
          <p:cNvGrpSpPr/>
          <p:nvPr/>
        </p:nvGrpSpPr>
        <p:grpSpPr>
          <a:xfrm>
            <a:off x="839624" y="1595350"/>
            <a:ext cx="7475301" cy="5033178"/>
            <a:chOff x="845074" y="1579900"/>
            <a:chExt cx="7475301" cy="5033178"/>
          </a:xfrm>
        </p:grpSpPr>
        <p:pic>
          <p:nvPicPr>
            <p:cNvPr id="956" name="Google Shape;956;p35"/>
            <p:cNvPicPr preferRelativeResize="0"/>
            <p:nvPr/>
          </p:nvPicPr>
          <p:blipFill rotWithShape="1">
            <a:blip r:embed="rId11">
              <a:alphaModFix/>
            </a:blip>
            <a:srcRect b="0" l="169" r="169" t="0"/>
            <a:stretch/>
          </p:blipFill>
          <p:spPr>
            <a:xfrm>
              <a:off x="845074" y="2034675"/>
              <a:ext cx="7474925" cy="4578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" name="Google Shape;957;p35"/>
            <p:cNvSpPr txBox="1"/>
            <p:nvPr/>
          </p:nvSpPr>
          <p:spPr>
            <a:xfrm>
              <a:off x="3572875" y="1579900"/>
              <a:ext cx="4747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Display the Graph based on user input -2018</a:t>
              </a:r>
              <a:endParaRPr/>
            </a:p>
          </p:txBody>
        </p:sp>
      </p:grpSp>
      <p:grpSp>
        <p:nvGrpSpPr>
          <p:cNvPr id="958" name="Google Shape;958;p35"/>
          <p:cNvGrpSpPr/>
          <p:nvPr/>
        </p:nvGrpSpPr>
        <p:grpSpPr>
          <a:xfrm>
            <a:off x="829037" y="1579900"/>
            <a:ext cx="7475301" cy="5033177"/>
            <a:chOff x="845074" y="1584175"/>
            <a:chExt cx="7475301" cy="5033177"/>
          </a:xfrm>
        </p:grpSpPr>
        <p:pic>
          <p:nvPicPr>
            <p:cNvPr id="959" name="Google Shape;959;p35"/>
            <p:cNvPicPr preferRelativeResize="0"/>
            <p:nvPr/>
          </p:nvPicPr>
          <p:blipFill rotWithShape="1">
            <a:blip r:embed="rId12">
              <a:alphaModFix/>
            </a:blip>
            <a:srcRect b="0" l="109" r="119" t="0"/>
            <a:stretch/>
          </p:blipFill>
          <p:spPr>
            <a:xfrm>
              <a:off x="845074" y="2038950"/>
              <a:ext cx="7474925" cy="4578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35"/>
            <p:cNvSpPr txBox="1"/>
            <p:nvPr/>
          </p:nvSpPr>
          <p:spPr>
            <a:xfrm>
              <a:off x="3572875" y="1584175"/>
              <a:ext cx="4747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Closer look at the labeled data for year 2018</a:t>
              </a:r>
              <a:endParaRPr/>
            </a:p>
          </p:txBody>
        </p:sp>
      </p:grpSp>
      <p:sp>
        <p:nvSpPr>
          <p:cNvPr id="961" name="Google Shape;961;p35"/>
          <p:cNvSpPr txBox="1"/>
          <p:nvPr/>
        </p:nvSpPr>
        <p:spPr>
          <a:xfrm>
            <a:off x="1858375" y="5703525"/>
            <a:ext cx="66543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Eptesicus fuscus (</a:t>
            </a:r>
            <a:r>
              <a:rPr b="1" lang="en-US" sz="900"/>
              <a:t>EPFU)</a:t>
            </a:r>
            <a:r>
              <a:rPr lang="en-US" sz="900"/>
              <a:t>			Lasiurus borealis (</a:t>
            </a:r>
            <a:r>
              <a:rPr b="1" lang="en-US" sz="900"/>
              <a:t>LABO</a:t>
            </a:r>
            <a:r>
              <a:rPr lang="en-US" sz="900"/>
              <a:t>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Lasiurus cinereus (</a:t>
            </a:r>
            <a:r>
              <a:rPr b="1" lang="en-US" sz="900"/>
              <a:t>LACI</a:t>
            </a:r>
            <a:r>
              <a:rPr lang="en-US" sz="900"/>
              <a:t>), 			Lasionycteris noctivagans (</a:t>
            </a:r>
            <a:r>
              <a:rPr b="1" lang="en-US" sz="900"/>
              <a:t>LANO</a:t>
            </a:r>
            <a:r>
              <a:rPr lang="en-US" sz="900"/>
              <a:t>),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Nycticeius humeralis (</a:t>
            </a:r>
            <a:r>
              <a:rPr b="1" lang="en-US" sz="900"/>
              <a:t>NYHU</a:t>
            </a:r>
            <a:r>
              <a:rPr lang="en-US" sz="900"/>
              <a:t>),		</a:t>
            </a:r>
            <a:r>
              <a:rPr lang="en-US" sz="900">
                <a:solidFill>
                  <a:schemeClr val="dk1"/>
                </a:solidFill>
              </a:rPr>
              <a:t>Myotis spp. (</a:t>
            </a:r>
            <a:r>
              <a:rPr b="1" lang="en-US" sz="900">
                <a:solidFill>
                  <a:schemeClr val="dk1"/>
                </a:solidFill>
              </a:rPr>
              <a:t>MYspp</a:t>
            </a:r>
            <a:r>
              <a:rPr lang="en-US" sz="900">
                <a:solidFill>
                  <a:schemeClr val="dk1"/>
                </a:solidFill>
              </a:rPr>
              <a:t>), 	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Perimyotis subflavus (</a:t>
            </a:r>
            <a:r>
              <a:rPr b="1" lang="en-US" sz="900"/>
              <a:t>PESU</a:t>
            </a:r>
            <a:r>
              <a:rPr lang="en-US" sz="900"/>
              <a:t>), 		Tadarida brasiliensis (</a:t>
            </a:r>
            <a:r>
              <a:rPr b="1" lang="en-US" sz="900"/>
              <a:t>TABR</a:t>
            </a:r>
            <a:r>
              <a:rPr lang="en-US" sz="900"/>
              <a:t>).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Bat calls that were not able to be identified to species are labeled </a:t>
            </a:r>
            <a:r>
              <a:rPr b="1" lang="en-US" sz="900"/>
              <a:t>NOID</a:t>
            </a:r>
            <a:endParaRPr b="1" sz="900"/>
          </a:p>
        </p:txBody>
      </p:sp>
      <p:sp>
        <p:nvSpPr>
          <p:cNvPr id="962" name="Google Shape;962;p35"/>
          <p:cNvSpPr txBox="1"/>
          <p:nvPr/>
        </p:nvSpPr>
        <p:spPr>
          <a:xfrm>
            <a:off x="6594225" y="803300"/>
            <a:ext cx="1199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UNCG color palette">
      <a:dk1>
        <a:srgbClr val="000000"/>
      </a:dk1>
      <a:lt1>
        <a:srgbClr val="FFFFFF"/>
      </a:lt1>
      <a:dk2>
        <a:srgbClr val="1F497D"/>
      </a:dk2>
      <a:lt2>
        <a:srgbClr val="CCCCAA"/>
      </a:lt2>
      <a:accent1>
        <a:srgbClr val="336699"/>
      </a:accent1>
      <a:accent2>
        <a:srgbClr val="991122"/>
      </a:accent2>
      <a:accent3>
        <a:srgbClr val="AAEEBB"/>
      </a:accent3>
      <a:accent4>
        <a:srgbClr val="FFCC00"/>
      </a:accent4>
      <a:accent5>
        <a:srgbClr val="77CCBB"/>
      </a:accent5>
      <a:accent6>
        <a:srgbClr val="CC6633"/>
      </a:accent6>
      <a:hlink>
        <a:srgbClr val="72839A"/>
      </a:hlink>
      <a:folHlink>
        <a:srgbClr val="7283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